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7" r:id="rId9"/>
    <p:sldId id="268" r:id="rId10"/>
    <p:sldId id="262" r:id="rId11"/>
    <p:sldId id="265" r:id="rId12"/>
    <p:sldId id="271" r:id="rId13"/>
    <p:sldId id="272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8C32A-9366-4F01-8960-2179A2101613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3AB69-7C97-4214-BA78-5F7064E9D5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20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AB69-7C97-4214-BA78-5F7064E9D55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538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Ramon Beuk, Herman den </a:t>
            </a:r>
            <a:r>
              <a:rPr lang="nl-NL" dirty="0" err="1"/>
              <a:t>Blijker</a:t>
            </a:r>
            <a:r>
              <a:rPr lang="nl-NL" dirty="0"/>
              <a:t>, Robert Kranenborg, Julius Jaspers, Pierre Wind, Rudolph van Veen, Jeroen </a:t>
            </a:r>
            <a:r>
              <a:rPr lang="nl-NL" dirty="0" err="1"/>
              <a:t>Meus</a:t>
            </a:r>
            <a:r>
              <a:rPr lang="nl-NL" dirty="0"/>
              <a:t>, Sandra </a:t>
            </a:r>
            <a:r>
              <a:rPr lang="nl-NL" dirty="0" err="1"/>
              <a:t>Ysbrandy</a:t>
            </a:r>
            <a:r>
              <a:rPr lang="nl-NL" dirty="0"/>
              <a:t>, </a:t>
            </a:r>
            <a:r>
              <a:rPr lang="nl-NL" dirty="0" err="1"/>
              <a:t>Miljuschka</a:t>
            </a:r>
            <a:r>
              <a:rPr lang="nl-NL" dirty="0"/>
              <a:t> </a:t>
            </a:r>
            <a:r>
              <a:rPr lang="nl-NL" dirty="0" err="1"/>
              <a:t>Witzenhausen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AB69-7C97-4214-BA78-5F7064E9D55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90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Nigella</a:t>
            </a:r>
            <a:r>
              <a:rPr lang="nl-NL" dirty="0"/>
              <a:t> </a:t>
            </a:r>
            <a:r>
              <a:rPr lang="nl-NL" dirty="0" err="1"/>
              <a:t>Lawson</a:t>
            </a:r>
            <a:r>
              <a:rPr lang="nl-NL" dirty="0"/>
              <a:t>, Jamie Oliver, Gordon Ramsey, Greg Wallace, Guy </a:t>
            </a:r>
            <a:r>
              <a:rPr lang="nl-NL" dirty="0" err="1"/>
              <a:t>Fieri</a:t>
            </a:r>
            <a:r>
              <a:rPr lang="nl-NL" dirty="0"/>
              <a:t>, </a:t>
            </a:r>
            <a:r>
              <a:rPr lang="nl-NL" dirty="0" err="1"/>
              <a:t>Curtis</a:t>
            </a:r>
            <a:r>
              <a:rPr lang="nl-NL" dirty="0"/>
              <a:t> Stone, Ben O’ </a:t>
            </a:r>
            <a:r>
              <a:rPr lang="nl-NL" dirty="0" err="1"/>
              <a:t>Donohue</a:t>
            </a:r>
            <a:r>
              <a:rPr lang="nl-NL" dirty="0"/>
              <a:t>, Michel Roux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AB69-7C97-4214-BA78-5F7064E9D55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17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Jonnie</a:t>
            </a:r>
            <a:r>
              <a:rPr lang="nl-NL" dirty="0"/>
              <a:t> en Therese Boer, Sergio Herman, Lucas </a:t>
            </a:r>
            <a:r>
              <a:rPr lang="nl-NL" dirty="0" err="1"/>
              <a:t>Rive</a:t>
            </a:r>
            <a:r>
              <a:rPr lang="nl-NL" dirty="0"/>
              <a:t>, Jacob Jan, Roger </a:t>
            </a:r>
            <a:r>
              <a:rPr lang="nl-NL" dirty="0" err="1"/>
              <a:t>Rassin</a:t>
            </a:r>
            <a:r>
              <a:rPr lang="nl-NL" dirty="0"/>
              <a:t>, Claudia en Jannes Brevet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AB69-7C97-4214-BA78-5F7064E9D55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8284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Yvette van Boven, heel </a:t>
            </a:r>
            <a:r>
              <a:rPr lang="nl-NL" dirty="0" err="1"/>
              <a:t>holland</a:t>
            </a:r>
            <a:r>
              <a:rPr lang="nl-NL" dirty="0"/>
              <a:t> bakt, Binnenste Buiten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AB69-7C97-4214-BA78-5F7064E9D55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27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4.safelinks.protection.outlook.com/?url=https%3A%2F%2Fwww.dekookstudiovanzwolle.nl%2F&amp;data=04%7C01%7Cturksema%40zone.college%7C2f3ecad17b454351620308d9da76c69d%7C25443702039b4485b8ae3054dde1ed25%7C0%7C0%7C637781025940875163%7CUnknown%7CTWFpbGZsb3d8eyJWIjoiMC4wLjAwMDAiLCJQIjoiV2luMzIiLCJBTiI6Ik1haWwiLCJXVCI6Mn0%3D%7C3000&amp;sdata=FG9nHm%2FNjBCwGxorUg745PNL9SuoR6Rlsnsk5JYlU2Y%3D&amp;reserved=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52942-8FEA-479F-A327-61E255C9DE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 Foodafdeling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FB72BD-0D41-45D7-AA89-A401D77F22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24 januari 2022</a:t>
            </a:r>
          </a:p>
        </p:txBody>
      </p:sp>
    </p:spTree>
    <p:extLst>
      <p:ext uri="{BB962C8B-B14F-4D97-AF65-F5344CB8AC3E}">
        <p14:creationId xmlns:p14="http://schemas.microsoft.com/office/powerpoint/2010/main" val="311128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37430-6C17-4EFD-82C2-6186D92E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 descr="Afbeelding met voedsel, bord, tafel, klein&#10;&#10;Automatisch gegenereerde beschrijving">
            <a:extLst>
              <a:ext uri="{FF2B5EF4-FFF2-40B4-BE49-F238E27FC236}">
                <a16:creationId xmlns:a16="http://schemas.microsoft.com/office/drawing/2014/main" id="{A03034E2-BC7D-4CD1-AAC2-8979D7895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87" y="120773"/>
            <a:ext cx="3351433" cy="3351433"/>
          </a:xfrm>
        </p:spPr>
      </p:pic>
      <p:pic>
        <p:nvPicPr>
          <p:cNvPr id="9" name="Afbeelding 8" descr="Afbeelding met voedsel, bord, tafel, kom&#10;&#10;Automatisch gegenereerde beschrijving">
            <a:extLst>
              <a:ext uri="{FF2B5EF4-FFF2-40B4-BE49-F238E27FC236}">
                <a16:creationId xmlns:a16="http://schemas.microsoft.com/office/drawing/2014/main" id="{A3D3B2DA-FA3F-4F77-86B5-71B4938C0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561" y="609600"/>
            <a:ext cx="5088230" cy="2805050"/>
          </a:xfrm>
          <a:prstGeom prst="rect">
            <a:avLst/>
          </a:prstGeom>
        </p:spPr>
      </p:pic>
      <p:pic>
        <p:nvPicPr>
          <p:cNvPr id="11" name="Afbeelding 10" descr="Afbeelding met buiten, persoon, gras, kind&#10;&#10;Automatisch gegenereerde beschrijving">
            <a:extLst>
              <a:ext uri="{FF2B5EF4-FFF2-40B4-BE49-F238E27FC236}">
                <a16:creationId xmlns:a16="http://schemas.microsoft.com/office/drawing/2014/main" id="{278CA61E-7A53-4C71-A0D6-91A918EEE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002" y="120773"/>
            <a:ext cx="2698775" cy="4048163"/>
          </a:xfrm>
          <a:prstGeom prst="rect">
            <a:avLst/>
          </a:prstGeom>
        </p:spPr>
      </p:pic>
      <p:pic>
        <p:nvPicPr>
          <p:cNvPr id="13" name="Afbeelding 12" descr="Afbeelding met voedsel, groente, fruit, tafel&#10;&#10;Automatisch gegenereerde beschrijving">
            <a:extLst>
              <a:ext uri="{FF2B5EF4-FFF2-40B4-BE49-F238E27FC236}">
                <a16:creationId xmlns:a16="http://schemas.microsoft.com/office/drawing/2014/main" id="{1C8FB0B9-B6DE-4A9F-B8AD-2CF20AA04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067" y="3642115"/>
            <a:ext cx="4514850" cy="2990850"/>
          </a:xfrm>
          <a:prstGeom prst="rect">
            <a:avLst/>
          </a:prstGeom>
        </p:spPr>
      </p:pic>
      <p:pic>
        <p:nvPicPr>
          <p:cNvPr id="17" name="Afbeelding 16" descr="Afbeelding met tafel, voedsel, houten, kop&#10;&#10;Automatisch gegenereerde beschrijving">
            <a:extLst>
              <a:ext uri="{FF2B5EF4-FFF2-40B4-BE49-F238E27FC236}">
                <a16:creationId xmlns:a16="http://schemas.microsoft.com/office/drawing/2014/main" id="{AA013416-AA17-480B-8A58-2D560E036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755" y="3605161"/>
            <a:ext cx="3927712" cy="313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3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A9096-67C1-447E-9FCB-A3BD8727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Ontwikkeling van voeding in de ‘Hollandse’ keuken </a:t>
            </a:r>
          </a:p>
        </p:txBody>
      </p:sp>
      <p:pic>
        <p:nvPicPr>
          <p:cNvPr id="5" name="Tijdelijke aanduiding voor inhoud 4" descr="Afbeelding met bord, tafel, voedsel, binnen&#10;&#10;Automatisch gegenereerde beschrijving">
            <a:extLst>
              <a:ext uri="{FF2B5EF4-FFF2-40B4-BE49-F238E27FC236}">
                <a16:creationId xmlns:a16="http://schemas.microsoft.com/office/drawing/2014/main" id="{4BB8D53B-A4A2-4C88-B2F3-2666DFD2C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857" y="1912815"/>
            <a:ext cx="2500141" cy="2500141"/>
          </a:xfrm>
        </p:spPr>
      </p:pic>
      <p:pic>
        <p:nvPicPr>
          <p:cNvPr id="7" name="Afbeelding 6" descr="Afbeelding met voedsel, kom, bord, gevuld&#10;&#10;Automatisch gegenereerde beschrijving">
            <a:extLst>
              <a:ext uri="{FF2B5EF4-FFF2-40B4-BE49-F238E27FC236}">
                <a16:creationId xmlns:a16="http://schemas.microsoft.com/office/drawing/2014/main" id="{3A1E2D68-8E97-402A-97C1-E8C045DA8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88" y="4639213"/>
            <a:ext cx="2883878" cy="1910569"/>
          </a:xfrm>
          <a:prstGeom prst="rect">
            <a:avLst/>
          </a:prstGeom>
        </p:spPr>
      </p:pic>
      <p:pic>
        <p:nvPicPr>
          <p:cNvPr id="9" name="Afbeelding 8" descr="Afbeelding met voedsel, bord, tafel, maaltijd&#10;&#10;Automatisch gegenereerde beschrijving">
            <a:extLst>
              <a:ext uri="{FF2B5EF4-FFF2-40B4-BE49-F238E27FC236}">
                <a16:creationId xmlns:a16="http://schemas.microsoft.com/office/drawing/2014/main" id="{878FDECC-E9EE-455A-9449-A52FBA49F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944" y="2070735"/>
            <a:ext cx="2847975" cy="1866900"/>
          </a:xfrm>
          <a:prstGeom prst="rect">
            <a:avLst/>
          </a:prstGeom>
        </p:spPr>
      </p:pic>
      <p:pic>
        <p:nvPicPr>
          <p:cNvPr id="11" name="Afbeelding 10" descr="Afbeelding met voedsel, tafel, zitten, klein&#10;&#10;Automatisch gegenereerde beschrijving">
            <a:extLst>
              <a:ext uri="{FF2B5EF4-FFF2-40B4-BE49-F238E27FC236}">
                <a16:creationId xmlns:a16="http://schemas.microsoft.com/office/drawing/2014/main" id="{C3AF76F9-84F6-462B-99E6-14FF83EB2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059" y="4113140"/>
            <a:ext cx="2744860" cy="2744860"/>
          </a:xfrm>
          <a:prstGeom prst="rect">
            <a:avLst/>
          </a:prstGeom>
        </p:spPr>
      </p:pic>
      <p:pic>
        <p:nvPicPr>
          <p:cNvPr id="13" name="Afbeelding 12" descr="Afbeelding met voedsel, bord, tafel, binnen&#10;&#10;Automatisch gegenereerde beschrijving">
            <a:extLst>
              <a:ext uri="{FF2B5EF4-FFF2-40B4-BE49-F238E27FC236}">
                <a16:creationId xmlns:a16="http://schemas.microsoft.com/office/drawing/2014/main" id="{7B46BD2F-FAE5-4A06-8B06-5943EEC15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6641" y="4311441"/>
            <a:ext cx="2996942" cy="2238341"/>
          </a:xfrm>
          <a:prstGeom prst="rect">
            <a:avLst/>
          </a:prstGeom>
        </p:spPr>
      </p:pic>
      <p:pic>
        <p:nvPicPr>
          <p:cNvPr id="15" name="Afbeelding 14" descr="Afbeelding met bord, voedsel, tafel, pasta&#10;&#10;Automatisch gegenereerde beschrijving">
            <a:extLst>
              <a:ext uri="{FF2B5EF4-FFF2-40B4-BE49-F238E27FC236}">
                <a16:creationId xmlns:a16="http://schemas.microsoft.com/office/drawing/2014/main" id="{5C7B39DA-A967-44A3-8B7B-6B248BB16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1632" y="1930400"/>
            <a:ext cx="2500142" cy="187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2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A3DC2-E5C3-4774-A6A1-B4EEA3B9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I.O.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451ABA7-D4A9-4B0A-9F0A-329ED4A09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35837"/>
            <a:ext cx="9469843" cy="5060272"/>
          </a:xfrm>
        </p:spPr>
        <p:txBody>
          <a:bodyPr>
            <a:normAutofit fontScale="85000" lnSpcReduction="20000"/>
          </a:bodyPr>
          <a:lstStyle/>
          <a:p>
            <a:r>
              <a:rPr lang="nl-NL" sz="2300" dirty="0"/>
              <a:t>Gezamenlijk organiseren van een activiteit met thema ‘food’ </a:t>
            </a:r>
          </a:p>
          <a:p>
            <a:r>
              <a:rPr lang="nl-NL" sz="2300" dirty="0"/>
              <a:t>Verwerken van een product dat je verkoopt/ zelf hebt gekweekt</a:t>
            </a:r>
          </a:p>
          <a:p>
            <a:pPr lvl="1"/>
            <a:r>
              <a:rPr lang="nl-NL" sz="2100" dirty="0"/>
              <a:t>Brainstorm/</a:t>
            </a:r>
            <a:r>
              <a:rPr lang="nl-NL" sz="2100" dirty="0" err="1"/>
              <a:t>mindmap</a:t>
            </a:r>
            <a:r>
              <a:rPr lang="nl-NL" sz="2100" dirty="0"/>
              <a:t> per persoon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r>
              <a:rPr lang="nl-NL" sz="2100" dirty="0"/>
              <a:t>Budget beschikbaar, afhankelijk van jullie voorstel</a:t>
            </a:r>
          </a:p>
          <a:p>
            <a:r>
              <a:rPr lang="nl-NL" sz="2100" dirty="0"/>
              <a:t>Prijsindicatie vooraf en verantwoording achteraf met bonnetjes </a:t>
            </a:r>
            <a:r>
              <a:rPr lang="nl-NL" sz="1600" dirty="0"/>
              <a:t>(geen bon, geen geld)</a:t>
            </a:r>
          </a:p>
          <a:p>
            <a:r>
              <a:rPr lang="nl-NL" sz="2100" dirty="0"/>
              <a:t>14 februari definitief voorstel</a:t>
            </a:r>
          </a:p>
        </p:txBody>
      </p:sp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DA89E2AC-BD05-421E-A566-857F8AFDF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57" y="2922899"/>
            <a:ext cx="7619591" cy="19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6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D4532-44CF-45AE-8DFA-4EC079CEF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BPV 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9EC761-8AC9-4171-BFFC-685F0B3E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Wanneer jouw leerbedrijf geen horeca heeft;</a:t>
            </a:r>
          </a:p>
          <a:p>
            <a:pPr lvl="1"/>
            <a:r>
              <a:rPr lang="nl-NL" sz="2000" dirty="0"/>
              <a:t>Info vanuit lessen</a:t>
            </a:r>
          </a:p>
          <a:p>
            <a:pPr lvl="1"/>
            <a:r>
              <a:rPr lang="nl-NL" sz="2000" dirty="0"/>
              <a:t>Info vanuit gastlessen</a:t>
            </a:r>
          </a:p>
          <a:p>
            <a:pPr lvl="1"/>
            <a:r>
              <a:rPr lang="nl-NL" sz="2000" dirty="0" err="1"/>
              <a:t>Icm</a:t>
            </a:r>
            <a:r>
              <a:rPr lang="nl-NL" sz="2000" dirty="0"/>
              <a:t> groente/ fruit/ kruidenafdeling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813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783463-DF83-4CE9-92D3-F50CF26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lessen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AFC131-AAC1-4AE2-BA8A-9A58BBC6E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Doorlezen: </a:t>
            </a:r>
          </a:p>
          <a:p>
            <a:endParaRPr lang="nl-NL" dirty="0"/>
          </a:p>
          <a:p>
            <a:r>
              <a:rPr lang="nl-NL" dirty="0"/>
              <a:t>Workshops op31 januari en 7 februari</a:t>
            </a:r>
          </a:p>
          <a:p>
            <a:r>
              <a:rPr lang="nl-NL" dirty="0"/>
              <a:t>Allergieën of dieetwensen doorgeven </a:t>
            </a:r>
          </a:p>
          <a:p>
            <a:r>
              <a:rPr lang="nl-NL" dirty="0"/>
              <a:t>lange broek / dichte schoenen / lang haar vastgebonden</a:t>
            </a:r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r>
              <a:rPr lang="nl-NL" dirty="0"/>
              <a:t>Link van de locatie.</a:t>
            </a:r>
          </a:p>
          <a:p>
            <a:r>
              <a:rPr lang="nl-NL" u="sng" dirty="0">
                <a:hlinkClick r:id="rId2" tooltip="Originele URL: https://www.dekookstudiovanzwolle.nl/. Klik of tik als u deze koppeling vertrouwt."/>
              </a:rPr>
              <a:t>WELKOM - De Kookstudio van Zwolle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298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C25-572A-42C9-96B2-99A6B6E62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F9EE6A-44A8-43DA-81B5-95CBE8492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Wie, of wat zie je op de volgende dia’s?</a:t>
            </a:r>
          </a:p>
        </p:txBody>
      </p:sp>
    </p:spTree>
    <p:extLst>
      <p:ext uri="{BB962C8B-B14F-4D97-AF65-F5344CB8AC3E}">
        <p14:creationId xmlns:p14="http://schemas.microsoft.com/office/powerpoint/2010/main" val="102038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FB075E-E431-43C6-A5C1-93D0B224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persoon, man, dragen, kijken&#10;&#10;Automatisch gegenereerde beschrijving">
            <a:extLst>
              <a:ext uri="{FF2B5EF4-FFF2-40B4-BE49-F238E27FC236}">
                <a16:creationId xmlns:a16="http://schemas.microsoft.com/office/drawing/2014/main" id="{62D55DBA-7118-4DB4-8A55-028D57F59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010" y="145014"/>
            <a:ext cx="3368870" cy="2260561"/>
          </a:xfrm>
        </p:spPr>
      </p:pic>
      <p:pic>
        <p:nvPicPr>
          <p:cNvPr id="7" name="Afbeelding 6" descr="Afbeelding met persoon, man, zitten, vasthouden&#10;&#10;Automatisch gegenereerde beschrijving">
            <a:extLst>
              <a:ext uri="{FF2B5EF4-FFF2-40B4-BE49-F238E27FC236}">
                <a16:creationId xmlns:a16="http://schemas.microsoft.com/office/drawing/2014/main" id="{8D21D7CE-8C60-4036-8790-83F16A188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520" y="123825"/>
            <a:ext cx="3395896" cy="2486025"/>
          </a:xfrm>
          <a:prstGeom prst="rect">
            <a:avLst/>
          </a:prstGeom>
        </p:spPr>
      </p:pic>
      <p:pic>
        <p:nvPicPr>
          <p:cNvPr id="9" name="Afbeelding 8" descr="Afbeelding met man, persoon, binnen, dragen&#10;&#10;Automatisch gegenereerde beschrijving">
            <a:extLst>
              <a:ext uri="{FF2B5EF4-FFF2-40B4-BE49-F238E27FC236}">
                <a16:creationId xmlns:a16="http://schemas.microsoft.com/office/drawing/2014/main" id="{DC164238-BAAD-4860-87C2-70A7A669F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378" y="4849794"/>
            <a:ext cx="3484392" cy="1865537"/>
          </a:xfrm>
          <a:prstGeom prst="rect">
            <a:avLst/>
          </a:prstGeom>
        </p:spPr>
      </p:pic>
      <p:pic>
        <p:nvPicPr>
          <p:cNvPr id="11" name="Afbeelding 10" descr="Afbeelding met persoon, man, buiten, shirt&#10;&#10;Automatisch gegenereerde beschrijving">
            <a:extLst>
              <a:ext uri="{FF2B5EF4-FFF2-40B4-BE49-F238E27FC236}">
                <a16:creationId xmlns:a16="http://schemas.microsoft.com/office/drawing/2014/main" id="{09AAD974-4580-4AC9-A78A-6F347586A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154" y="4562890"/>
            <a:ext cx="3235696" cy="2152441"/>
          </a:xfrm>
          <a:prstGeom prst="rect">
            <a:avLst/>
          </a:prstGeom>
        </p:spPr>
      </p:pic>
      <p:pic>
        <p:nvPicPr>
          <p:cNvPr id="13" name="Afbeelding 12" descr="Afbeelding met binnen, persoon, man, zitten&#10;&#10;Automatisch gegenereerde beschrijving">
            <a:extLst>
              <a:ext uri="{FF2B5EF4-FFF2-40B4-BE49-F238E27FC236}">
                <a16:creationId xmlns:a16="http://schemas.microsoft.com/office/drawing/2014/main" id="{B554532A-6089-4D91-AB65-2FACE0890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8043" y="145014"/>
            <a:ext cx="3861659" cy="2171556"/>
          </a:xfrm>
          <a:prstGeom prst="rect">
            <a:avLst/>
          </a:prstGeom>
        </p:spPr>
      </p:pic>
      <p:pic>
        <p:nvPicPr>
          <p:cNvPr id="15" name="Afbeelding 14" descr="Afbeelding met persoon, man, binnen, bril&#10;&#10;Automatisch gegenereerde beschrijving">
            <a:extLst>
              <a:ext uri="{FF2B5EF4-FFF2-40B4-BE49-F238E27FC236}">
                <a16:creationId xmlns:a16="http://schemas.microsoft.com/office/drawing/2014/main" id="{04C58228-CB3D-43A3-B494-5AC0E931E2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7557" y="2920650"/>
            <a:ext cx="2724443" cy="1814025"/>
          </a:xfrm>
          <a:prstGeom prst="rect">
            <a:avLst/>
          </a:prstGeom>
        </p:spPr>
      </p:pic>
      <p:pic>
        <p:nvPicPr>
          <p:cNvPr id="17" name="Afbeelding 16" descr="Afbeelding met persoon, binnen, man, vasthouden&#10;&#10;Automatisch gegenereerde beschrijving">
            <a:extLst>
              <a:ext uri="{FF2B5EF4-FFF2-40B4-BE49-F238E27FC236}">
                <a16:creationId xmlns:a16="http://schemas.microsoft.com/office/drawing/2014/main" id="{7753C479-A33D-422D-9608-36EB83BCE3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4416" y="1987957"/>
            <a:ext cx="3425825" cy="2281653"/>
          </a:xfrm>
          <a:prstGeom prst="rect">
            <a:avLst/>
          </a:prstGeom>
        </p:spPr>
      </p:pic>
      <p:pic>
        <p:nvPicPr>
          <p:cNvPr id="19" name="Afbeelding 18" descr="Afbeelding met persoon, gras, buiten, tafel&#10;&#10;Automatisch gegenereerde beschrijving">
            <a:extLst>
              <a:ext uri="{FF2B5EF4-FFF2-40B4-BE49-F238E27FC236}">
                <a16:creationId xmlns:a16="http://schemas.microsoft.com/office/drawing/2014/main" id="{954078FF-75FB-4128-8EF2-13B3E0D8E3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925" y="3465899"/>
            <a:ext cx="2310800" cy="3252237"/>
          </a:xfrm>
          <a:prstGeom prst="rect">
            <a:avLst/>
          </a:prstGeom>
        </p:spPr>
      </p:pic>
      <p:pic>
        <p:nvPicPr>
          <p:cNvPr id="21" name="Afbeelding 20" descr="Afbeelding met persoon, binnen, vrouw, keuken&#10;&#10;Automatisch gegenereerde beschrijving">
            <a:extLst>
              <a:ext uri="{FF2B5EF4-FFF2-40B4-BE49-F238E27FC236}">
                <a16:creationId xmlns:a16="http://schemas.microsoft.com/office/drawing/2014/main" id="{A6575207-66B1-4A7D-A63D-8F66ADC3E9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0725" y="2672576"/>
            <a:ext cx="3228662" cy="215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0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655A5-18EB-4AAA-83D8-EDEC0730D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 descr="Afbeelding met persoon, binnen, kleding, vrouw&#10;&#10;Automatisch gegenereerde beschrijving">
            <a:extLst>
              <a:ext uri="{FF2B5EF4-FFF2-40B4-BE49-F238E27FC236}">
                <a16:creationId xmlns:a16="http://schemas.microsoft.com/office/drawing/2014/main" id="{7CA2A5E0-A091-4B71-BE67-570C46B04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779" y="208500"/>
            <a:ext cx="2662219" cy="2662219"/>
          </a:xfrm>
        </p:spPr>
      </p:pic>
      <p:pic>
        <p:nvPicPr>
          <p:cNvPr id="7" name="Afbeelding 6" descr="Afbeelding met persoon, voedsel, man, bord&#10;&#10;Automatisch gegenereerde beschrijving">
            <a:extLst>
              <a:ext uri="{FF2B5EF4-FFF2-40B4-BE49-F238E27FC236}">
                <a16:creationId xmlns:a16="http://schemas.microsoft.com/office/drawing/2014/main" id="{49CC4B20-BDC6-4EC9-A0C6-B8E0D5343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" y="3271818"/>
            <a:ext cx="2558849" cy="3377681"/>
          </a:xfrm>
          <a:prstGeom prst="rect">
            <a:avLst/>
          </a:prstGeom>
        </p:spPr>
      </p:pic>
      <p:pic>
        <p:nvPicPr>
          <p:cNvPr id="9" name="Afbeelding 8" descr="Afbeelding met persoon, man, binnen, zitten&#10;&#10;Automatisch gegenereerde beschrijving">
            <a:extLst>
              <a:ext uri="{FF2B5EF4-FFF2-40B4-BE49-F238E27FC236}">
                <a16:creationId xmlns:a16="http://schemas.microsoft.com/office/drawing/2014/main" id="{678E7C4A-3C82-414F-9B22-5B689B20E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5065" y="11263"/>
            <a:ext cx="2558849" cy="3838274"/>
          </a:xfrm>
          <a:prstGeom prst="rect">
            <a:avLst/>
          </a:prstGeom>
        </p:spPr>
      </p:pic>
      <p:pic>
        <p:nvPicPr>
          <p:cNvPr id="11" name="Afbeelding 10" descr="Afbeelding met persoon, binnen, man, staand&#10;&#10;Automatisch gegenereerde beschrijving">
            <a:extLst>
              <a:ext uri="{FF2B5EF4-FFF2-40B4-BE49-F238E27FC236}">
                <a16:creationId xmlns:a16="http://schemas.microsoft.com/office/drawing/2014/main" id="{0A954C51-0D6B-4D31-B2FE-C57A58EA79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5849" y="287468"/>
            <a:ext cx="2229423" cy="2959052"/>
          </a:xfrm>
          <a:prstGeom prst="rect">
            <a:avLst/>
          </a:prstGeom>
        </p:spPr>
      </p:pic>
      <p:pic>
        <p:nvPicPr>
          <p:cNvPr id="13" name="Afbeelding 12" descr="Afbeelding met man, persoon, militair, vasthouden&#10;&#10;Automatisch gegenereerde beschrijving">
            <a:extLst>
              <a:ext uri="{FF2B5EF4-FFF2-40B4-BE49-F238E27FC236}">
                <a16:creationId xmlns:a16="http://schemas.microsoft.com/office/drawing/2014/main" id="{CF3490D8-7FFE-40BD-AC1B-AFE98F856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0561" y="3529268"/>
            <a:ext cx="3817039" cy="2862780"/>
          </a:xfrm>
          <a:prstGeom prst="rect">
            <a:avLst/>
          </a:prstGeom>
        </p:spPr>
      </p:pic>
      <p:pic>
        <p:nvPicPr>
          <p:cNvPr id="15" name="Afbeelding 14" descr="Afbeelding met persoon, man, binnen, vasthouden&#10;&#10;Automatisch gegenereerde beschrijving">
            <a:extLst>
              <a:ext uri="{FF2B5EF4-FFF2-40B4-BE49-F238E27FC236}">
                <a16:creationId xmlns:a16="http://schemas.microsoft.com/office/drawing/2014/main" id="{C7AC1C6B-CFE6-4BEA-855F-E163EF1F18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9033" y="2084252"/>
            <a:ext cx="2743200" cy="2743200"/>
          </a:xfrm>
          <a:prstGeom prst="rect">
            <a:avLst/>
          </a:prstGeom>
        </p:spPr>
      </p:pic>
      <p:pic>
        <p:nvPicPr>
          <p:cNvPr id="17" name="Afbeelding 16" descr="Afbeelding met persoon, buiten, man, vasthouden&#10;&#10;Automatisch gegenereerde beschrijving">
            <a:extLst>
              <a:ext uri="{FF2B5EF4-FFF2-40B4-BE49-F238E27FC236}">
                <a16:creationId xmlns:a16="http://schemas.microsoft.com/office/drawing/2014/main" id="{A0EDF9E6-C5CB-4284-A850-47A390BFA9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6729" y="395395"/>
            <a:ext cx="3718058" cy="2091408"/>
          </a:xfrm>
          <a:prstGeom prst="rect">
            <a:avLst/>
          </a:prstGeom>
        </p:spPr>
      </p:pic>
      <p:pic>
        <p:nvPicPr>
          <p:cNvPr id="19" name="Afbeelding 18" descr="Afbeelding met man, persoon, binnen, glimlachen&#10;&#10;Automatisch gegenereerde beschrijving">
            <a:extLst>
              <a:ext uri="{FF2B5EF4-FFF2-40B4-BE49-F238E27FC236}">
                <a16:creationId xmlns:a16="http://schemas.microsoft.com/office/drawing/2014/main" id="{295FAF63-1501-440C-86DD-EED7124305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7594" y="4774703"/>
            <a:ext cx="3223793" cy="21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1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A7834-08BD-4F36-83C2-9B5BC0EE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 descr="Afbeelding met persoon, man, gebouw, buiten&#10;&#10;Automatisch gegenereerde beschrijving">
            <a:extLst>
              <a:ext uri="{FF2B5EF4-FFF2-40B4-BE49-F238E27FC236}">
                <a16:creationId xmlns:a16="http://schemas.microsoft.com/office/drawing/2014/main" id="{11961DDC-B412-4A8B-9C1D-79B73F777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468" y="72970"/>
            <a:ext cx="4092158" cy="2729132"/>
          </a:xfrm>
          <a:prstGeom prst="rect">
            <a:avLst/>
          </a:prstGeom>
        </p:spPr>
      </p:pic>
      <p:pic>
        <p:nvPicPr>
          <p:cNvPr id="13" name="Afbeelding 12" descr="Afbeelding met persoon, man, kijken, glimlachen&#10;&#10;Automatisch gegenereerde beschrijving">
            <a:extLst>
              <a:ext uri="{FF2B5EF4-FFF2-40B4-BE49-F238E27FC236}">
                <a16:creationId xmlns:a16="http://schemas.microsoft.com/office/drawing/2014/main" id="{ECA777D6-42FB-4019-801B-D9BB23FE4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744" y="3022601"/>
            <a:ext cx="2981325" cy="3810000"/>
          </a:xfrm>
          <a:prstGeom prst="rect">
            <a:avLst/>
          </a:prstGeom>
        </p:spPr>
      </p:pic>
      <p:pic>
        <p:nvPicPr>
          <p:cNvPr id="17" name="Afbeelding 16" descr="Afbeelding met persoon, man, gebouw, stropdas&#10;&#10;Automatisch gegenereerde beschrijving">
            <a:extLst>
              <a:ext uri="{FF2B5EF4-FFF2-40B4-BE49-F238E27FC236}">
                <a16:creationId xmlns:a16="http://schemas.microsoft.com/office/drawing/2014/main" id="{87EE0B54-2D59-47E7-B91C-3070E42A1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6953" y="3022600"/>
            <a:ext cx="3385347" cy="2210581"/>
          </a:xfrm>
          <a:prstGeom prst="rect">
            <a:avLst/>
          </a:prstGeom>
        </p:spPr>
      </p:pic>
      <p:pic>
        <p:nvPicPr>
          <p:cNvPr id="19" name="Afbeelding 18" descr="Afbeelding met persoon, gebouw, man, poseren&#10;&#10;Automatisch gegenereerde beschrijving">
            <a:extLst>
              <a:ext uri="{FF2B5EF4-FFF2-40B4-BE49-F238E27FC236}">
                <a16:creationId xmlns:a16="http://schemas.microsoft.com/office/drawing/2014/main" id="{5CC56CBB-82D4-4292-8076-9C86618CE9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9182" y="2040102"/>
            <a:ext cx="2524678" cy="2433424"/>
          </a:xfrm>
          <a:prstGeom prst="rect">
            <a:avLst/>
          </a:prstGeom>
        </p:spPr>
      </p:pic>
      <p:pic>
        <p:nvPicPr>
          <p:cNvPr id="21" name="Afbeelding 20" descr="Afbeelding met gebouw, persoon, buiten, kleding&#10;&#10;Automatisch gegenereerde beschrijving">
            <a:extLst>
              <a:ext uri="{FF2B5EF4-FFF2-40B4-BE49-F238E27FC236}">
                <a16:creationId xmlns:a16="http://schemas.microsoft.com/office/drawing/2014/main" id="{2342F1AB-F0F6-4213-BEC9-E231988D60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59" y="4328082"/>
            <a:ext cx="3508029" cy="2338686"/>
          </a:xfrm>
          <a:prstGeom prst="rect">
            <a:avLst/>
          </a:prstGeom>
        </p:spPr>
      </p:pic>
      <p:pic>
        <p:nvPicPr>
          <p:cNvPr id="25" name="Tijdelijke aanduiding voor inhoud 24" descr="Afbeelding met persoon, binnen, man, mensen&#10;&#10;Automatisch gegenereerde beschrijving">
            <a:extLst>
              <a:ext uri="{FF2B5EF4-FFF2-40B4-BE49-F238E27FC236}">
                <a16:creationId xmlns:a16="http://schemas.microsoft.com/office/drawing/2014/main" id="{C72D0CA6-EAC0-4B0C-B875-6B56CA562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311378" y="243166"/>
            <a:ext cx="3040320" cy="2558936"/>
          </a:xfrm>
        </p:spPr>
      </p:pic>
    </p:spTree>
    <p:extLst>
      <p:ext uri="{BB962C8B-B14F-4D97-AF65-F5344CB8AC3E}">
        <p14:creationId xmlns:p14="http://schemas.microsoft.com/office/powerpoint/2010/main" val="71829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505D9-93B1-4AB7-AEBB-A177527A7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voedsel, tafel, zitten, kom&#10;&#10;Automatisch gegenereerde beschrijving">
            <a:extLst>
              <a:ext uri="{FF2B5EF4-FFF2-40B4-BE49-F238E27FC236}">
                <a16:creationId xmlns:a16="http://schemas.microsoft.com/office/drawing/2014/main" id="{5DCFD67D-000D-43F9-807E-681CB635B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22" y="106706"/>
            <a:ext cx="2283453" cy="2889026"/>
          </a:xfrm>
        </p:spPr>
      </p:pic>
      <p:pic>
        <p:nvPicPr>
          <p:cNvPr id="7" name="Afbeelding 6" descr="Afbeelding met foto, tafel, voedsel, verschillend&#10;&#10;Automatisch gegenereerde beschrijving">
            <a:extLst>
              <a:ext uri="{FF2B5EF4-FFF2-40B4-BE49-F238E27FC236}">
                <a16:creationId xmlns:a16="http://schemas.microsoft.com/office/drawing/2014/main" id="{EEF9BB8A-E3C4-458B-8CA9-A3164B371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43" y="3320637"/>
            <a:ext cx="2555821" cy="3105384"/>
          </a:xfrm>
          <a:prstGeom prst="rect">
            <a:avLst/>
          </a:prstGeom>
        </p:spPr>
      </p:pic>
      <p:pic>
        <p:nvPicPr>
          <p:cNvPr id="9" name="Afbeelding 8" descr="Afbeelding met tekst, krant, persoon, pizza&#10;&#10;Automatisch gegenereerde beschrijving">
            <a:extLst>
              <a:ext uri="{FF2B5EF4-FFF2-40B4-BE49-F238E27FC236}">
                <a16:creationId xmlns:a16="http://schemas.microsoft.com/office/drawing/2014/main" id="{D526238B-A002-4AF9-8C30-4D85AFD12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038" y="137162"/>
            <a:ext cx="4514103" cy="2889026"/>
          </a:xfrm>
          <a:prstGeom prst="rect">
            <a:avLst/>
          </a:prstGeom>
        </p:spPr>
      </p:pic>
      <p:pic>
        <p:nvPicPr>
          <p:cNvPr id="11" name="Afbeelding 10" descr="Afbeelding met boek, voedsel&#10;&#10;Automatisch gegenereerde beschrijving">
            <a:extLst>
              <a:ext uri="{FF2B5EF4-FFF2-40B4-BE49-F238E27FC236}">
                <a16:creationId xmlns:a16="http://schemas.microsoft.com/office/drawing/2014/main" id="{A60394AD-03BD-4E0C-87D5-2CD1CE474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547" y="3366886"/>
            <a:ext cx="4159935" cy="3151633"/>
          </a:xfrm>
          <a:prstGeom prst="rect">
            <a:avLst/>
          </a:prstGeom>
        </p:spPr>
      </p:pic>
      <p:pic>
        <p:nvPicPr>
          <p:cNvPr id="13" name="Afbeelding 12" descr="Afbeelding met tekst, tafel, teken, man&#10;&#10;Automatisch gegenereerde beschrijving">
            <a:extLst>
              <a:ext uri="{FF2B5EF4-FFF2-40B4-BE49-F238E27FC236}">
                <a16:creationId xmlns:a16="http://schemas.microsoft.com/office/drawing/2014/main" id="{E3C44603-DA18-4398-959C-D3873B73A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6026" y="968579"/>
            <a:ext cx="3503852" cy="397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3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05D60-60CD-4854-90B3-2539AFA0E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 descr="Afbeelding met persoon, binnen, tafel, voedsel&#10;&#10;Automatisch gegenereerde beschrijving">
            <a:extLst>
              <a:ext uri="{FF2B5EF4-FFF2-40B4-BE49-F238E27FC236}">
                <a16:creationId xmlns:a16="http://schemas.microsoft.com/office/drawing/2014/main" id="{14A9E86B-A0B5-4555-822B-7C3A7D157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19646" y="3699803"/>
            <a:ext cx="4284557" cy="3045606"/>
          </a:xfrm>
        </p:spPr>
      </p:pic>
      <p:pic>
        <p:nvPicPr>
          <p:cNvPr id="7" name="Afbeelding 6" descr="Afbeelding met blik, bord, voedsel&#10;&#10;Automatisch gegenereerde beschrijving">
            <a:extLst>
              <a:ext uri="{FF2B5EF4-FFF2-40B4-BE49-F238E27FC236}">
                <a16:creationId xmlns:a16="http://schemas.microsoft.com/office/drawing/2014/main" id="{3D18EA69-BAC7-4432-B813-7C43EC1E0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059" y="2391508"/>
            <a:ext cx="5395943" cy="2536093"/>
          </a:xfrm>
          <a:prstGeom prst="rect">
            <a:avLst/>
          </a:prstGeom>
        </p:spPr>
      </p:pic>
      <p:pic>
        <p:nvPicPr>
          <p:cNvPr id="9" name="Afbeelding 8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76A7D277-5C51-41C6-A8CA-4C847A101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73856"/>
            <a:ext cx="6089746" cy="2283655"/>
          </a:xfrm>
          <a:prstGeom prst="rect">
            <a:avLst/>
          </a:prstGeom>
        </p:spPr>
      </p:pic>
      <p:pic>
        <p:nvPicPr>
          <p:cNvPr id="11" name="Afbeelding 10" descr="Afbeelding met voedsel, bord, tafel, verschillend&#10;&#10;Automatisch gegenereerde beschrijving">
            <a:extLst>
              <a:ext uri="{FF2B5EF4-FFF2-40B4-BE49-F238E27FC236}">
                <a16:creationId xmlns:a16="http://schemas.microsoft.com/office/drawing/2014/main" id="{53229F69-3ED5-41BB-A547-1B4E139D91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850" y="43427"/>
            <a:ext cx="3774603" cy="2348081"/>
          </a:xfrm>
          <a:prstGeom prst="rect">
            <a:avLst/>
          </a:prstGeom>
        </p:spPr>
      </p:pic>
      <p:pic>
        <p:nvPicPr>
          <p:cNvPr id="13" name="Afbeelding 12" descr="Afbeelding met binnen, persoon, keuken, voedsel&#10;&#10;Automatisch gegenereerde beschrijving">
            <a:extLst>
              <a:ext uri="{FF2B5EF4-FFF2-40B4-BE49-F238E27FC236}">
                <a16:creationId xmlns:a16="http://schemas.microsoft.com/office/drawing/2014/main" id="{C88FCBFA-ACAE-45BD-978E-36FBEFEB0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97" y="4145115"/>
            <a:ext cx="4517553" cy="25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1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24C27-AAE5-4365-B893-951901D8C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F5E726-D29B-4F9B-81A4-0C53349C0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64817"/>
            <a:ext cx="8875039" cy="4576546"/>
          </a:xfrm>
        </p:spPr>
        <p:txBody>
          <a:bodyPr/>
          <a:lstStyle/>
          <a:p>
            <a:r>
              <a:rPr lang="nl-NL" dirty="0"/>
              <a:t>Er is veel algemene en een brede belangstelling voor voeding en horeca</a:t>
            </a:r>
          </a:p>
          <a:p>
            <a:endParaRPr lang="nl-NL" dirty="0"/>
          </a:p>
          <a:p>
            <a:r>
              <a:rPr lang="nl-NL" dirty="0"/>
              <a:t>Binnen de tuincentrumbranche wordt dan ook geprobeerd daar op in te spelen</a:t>
            </a:r>
          </a:p>
          <a:p>
            <a:pPr lvl="1"/>
            <a:r>
              <a:rPr lang="nl-NL" dirty="0"/>
              <a:t>Restaurant</a:t>
            </a:r>
          </a:p>
          <a:p>
            <a:pPr lvl="1"/>
            <a:r>
              <a:rPr lang="nl-NL" dirty="0"/>
              <a:t>Koffiecorner</a:t>
            </a:r>
          </a:p>
          <a:p>
            <a:pPr lvl="1"/>
            <a:r>
              <a:rPr lang="nl-NL" dirty="0"/>
              <a:t>Verkoop van ‘food’ gerelateerde producten</a:t>
            </a:r>
          </a:p>
          <a:p>
            <a:pPr lvl="1"/>
            <a:endParaRPr lang="nl-NL" dirty="0"/>
          </a:p>
          <a:p>
            <a:r>
              <a:rPr lang="nl-NL" dirty="0"/>
              <a:t>Er komt nogal wat kijken op het moment dat je met ‘food’ aan de slag gaat. Er is veel specifieke regelgeving op het gebied van houdbaarheid, hygiëne, bereiding en schoonmaak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707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9D81A-AD8A-4F75-876F-E72455A6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7581C-6D8D-4557-91F5-05348F51B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0629"/>
            <a:ext cx="8596668" cy="4780733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Welke basisregels in de keuken ken je zoal?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dirty="0"/>
              <a:t>CL – Foodafdeling – KL – Wikiwijs Food - theorie afdelingsspecifiek</a:t>
            </a:r>
          </a:p>
          <a:p>
            <a:pPr marL="0" indent="0">
              <a:buNone/>
            </a:pPr>
            <a:r>
              <a:rPr lang="nl-NL" dirty="0"/>
              <a:t>		Bron lezen en filmpje kijken:</a:t>
            </a:r>
          </a:p>
          <a:p>
            <a:pPr lvl="2"/>
            <a:r>
              <a:rPr lang="nl-NL" dirty="0"/>
              <a:t>Persoonlijke en keukenhygiëne</a:t>
            </a:r>
          </a:p>
          <a:p>
            <a:pPr lvl="2"/>
            <a:r>
              <a:rPr lang="nl-NL" dirty="0"/>
              <a:t>Handen wassen</a:t>
            </a:r>
          </a:p>
          <a:p>
            <a:endParaRPr lang="nl-NL" dirty="0"/>
          </a:p>
          <a:p>
            <a:r>
              <a:rPr lang="nl-NL" dirty="0"/>
              <a:t>HACCP</a:t>
            </a:r>
          </a:p>
          <a:p>
            <a:pPr marL="0" indent="0">
              <a:buNone/>
            </a:pPr>
            <a:r>
              <a:rPr lang="nl-NL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1896799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330</Words>
  <Application>Microsoft Office PowerPoint</Application>
  <PresentationFormat>Breedbeeld</PresentationFormat>
  <Paragraphs>62</Paragraphs>
  <Slides>14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Facet</vt:lpstr>
      <vt:lpstr>De Foodafdeling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Ontwikkeling van voeding in de ‘Hollandse’ keuken </vt:lpstr>
      <vt:lpstr>I.O.</vt:lpstr>
      <vt:lpstr>BPV opdracht</vt:lpstr>
      <vt:lpstr>Volgende lessen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Foodafdeling</dc:title>
  <dc:creator>Kor&amp;Annoeschka</dc:creator>
  <cp:lastModifiedBy>Annoeschka Turksema</cp:lastModifiedBy>
  <cp:revision>17</cp:revision>
  <dcterms:created xsi:type="dcterms:W3CDTF">2020-01-13T06:17:59Z</dcterms:created>
  <dcterms:modified xsi:type="dcterms:W3CDTF">2022-03-15T15:13:53Z</dcterms:modified>
</cp:coreProperties>
</file>